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Average"/>
      <p:regular r:id="rId12"/>
    </p:embeddedFont>
    <p:embeddedFont>
      <p:font typeface="Oswald"/>
      <p:regular r:id="rId13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Oswald-regular.fntdata"/><Relationship Id="rId12" Type="http://schemas.openxmlformats.org/officeDocument/2006/relationships/font" Target="fonts/Average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Oswal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0e292e49b4_1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0e292e49b4_1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0e292e49b4_1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0e292e49b4_1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0e292e49b4_1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0e292e49b4_1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0e292e49b4_1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0e292e49b4_1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0e1a6586d7_0_2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0e1a6586d7_0_2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hyperlink" Target="https://pyga.me/" TargetMode="External"/><Relationship Id="rId5" Type="http://schemas.openxmlformats.org/officeDocument/2006/relationships/hyperlink" Target="https://cloud.google.com/speech-to-text" TargetMode="External"/><Relationship Id="rId6" Type="http://schemas.openxmlformats.org/officeDocument/2006/relationships/hyperlink" Target="https://pypi.org/project/SpeechRecogniti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Bard (Demo)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Group 2 (undergrad)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Daniel Rodriguez, Kent Lizardo, Nick Rin-Laures, Victor Colome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Our goal was to implement a classic 2D exploration game (</a:t>
            </a:r>
            <a:r>
              <a:rPr b="1" lang="en" sz="1600" u="sng"/>
              <a:t>Rogue</a:t>
            </a:r>
            <a:r>
              <a:rPr lang="en" sz="1600"/>
              <a:t>) with controls using speech recognition.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600"/>
              <a:t>Our development is currently focused on a feature-complete game, but the goal is to allow for natural user interaction by interpreting </a:t>
            </a:r>
            <a:r>
              <a:rPr lang="en" sz="1600"/>
              <a:t>complex/nuanced </a:t>
            </a:r>
            <a:r>
              <a:rPr lang="en" sz="1600"/>
              <a:t>voice commands.</a:t>
            </a:r>
            <a:endParaRPr sz="1600"/>
          </a:p>
        </p:txBody>
      </p:sp>
      <p:sp>
        <p:nvSpPr>
          <p:cNvPr id="66" name="Google Shape;66;p14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Recap</a:t>
            </a:r>
            <a:endParaRPr/>
          </a:p>
        </p:txBody>
      </p:sp>
      <p:pic>
        <p:nvPicPr>
          <p:cNvPr id="67" name="Google Shape;6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83675" y="487025"/>
            <a:ext cx="3885000" cy="2536488"/>
          </a:xfrm>
          <a:prstGeom prst="rect">
            <a:avLst/>
          </a:prstGeom>
          <a:noFill/>
          <a:ln cap="flat" cmpd="sng" w="38100">
            <a:solidFill>
              <a:srgbClr val="4DD0E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8" name="Google Shape;6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00875" y="2578075"/>
            <a:ext cx="2771200" cy="2078400"/>
          </a:xfrm>
          <a:prstGeom prst="rect">
            <a:avLst/>
          </a:prstGeom>
          <a:noFill/>
          <a:ln cap="flat" cmpd="sng" w="28575">
            <a:solidFill>
              <a:srgbClr val="4A86E8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Design Process</a:t>
            </a:r>
            <a:endParaRPr/>
          </a:p>
        </p:txBody>
      </p:sp>
      <p:sp>
        <p:nvSpPr>
          <p:cNvPr id="74" name="Google Shape;74;p1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Two design components: the </a:t>
            </a:r>
            <a:r>
              <a:rPr b="1" lang="en" sz="1600"/>
              <a:t>game</a:t>
            </a:r>
            <a:r>
              <a:rPr lang="en" sz="1600"/>
              <a:t> (to run) and the </a:t>
            </a:r>
            <a:r>
              <a:rPr b="1" lang="en" sz="1600"/>
              <a:t>interpreter</a:t>
            </a:r>
            <a:r>
              <a:rPr lang="en" sz="1600"/>
              <a:t> (for voice control).</a:t>
            </a:r>
            <a:endParaRPr sz="1600"/>
          </a:p>
          <a:p>
            <a:pPr indent="0" lvl="0" marL="0" rtl="0" algn="l">
              <a:spcBef>
                <a:spcPts val="2000"/>
              </a:spcBef>
              <a:spcAft>
                <a:spcPts val="0"/>
              </a:spcAft>
              <a:buNone/>
            </a:pPr>
            <a:r>
              <a:rPr b="1" lang="en" sz="1600"/>
              <a:t>Game</a:t>
            </a:r>
            <a:r>
              <a:rPr lang="en" sz="1600"/>
              <a:t> design guided by the team’s previous game development experience:</a:t>
            </a:r>
            <a:endParaRPr sz="1600"/>
          </a:p>
          <a:p>
            <a:pPr indent="-215900" lvl="0" marL="228600" rtl="0" algn="l">
              <a:spcBef>
                <a:spcPts val="1200"/>
              </a:spcBef>
              <a:spcAft>
                <a:spcPts val="0"/>
              </a:spcAft>
              <a:buSzPts val="1600"/>
              <a:buChar char="❏"/>
            </a:pPr>
            <a:r>
              <a:rPr b="1" lang="en" sz="1600"/>
              <a:t>Systems</a:t>
            </a:r>
            <a:r>
              <a:rPr lang="en" sz="1600"/>
              <a:t> - screen layout with rooms, objects, and sprites</a:t>
            </a:r>
            <a:endParaRPr sz="1600"/>
          </a:p>
          <a:p>
            <a:pPr indent="-215900" lvl="0" marL="228600" rtl="0" algn="l">
              <a:spcBef>
                <a:spcPts val="1000"/>
              </a:spcBef>
              <a:spcAft>
                <a:spcPts val="0"/>
              </a:spcAft>
              <a:buSzPts val="1600"/>
              <a:buChar char="❏"/>
            </a:pPr>
            <a:r>
              <a:rPr b="1" lang="en" sz="1600"/>
              <a:t>Core Loop</a:t>
            </a:r>
            <a:r>
              <a:rPr lang="en" sz="1600"/>
              <a:t> - the user’s goals and how to accomplish them</a:t>
            </a:r>
            <a:endParaRPr sz="1600"/>
          </a:p>
          <a:p>
            <a:pPr indent="-215900" lvl="0" marL="228600" rtl="0" algn="l">
              <a:spcBef>
                <a:spcPts val="1000"/>
              </a:spcBef>
              <a:spcAft>
                <a:spcPts val="0"/>
              </a:spcAft>
              <a:buSzPts val="1600"/>
              <a:buChar char="❏"/>
            </a:pPr>
            <a:r>
              <a:rPr b="1" lang="en" sz="1600"/>
              <a:t>Interactivity</a:t>
            </a:r>
            <a:r>
              <a:rPr lang="en" sz="1600"/>
              <a:t> - what commands the user has to control the game</a:t>
            </a:r>
            <a:endParaRPr sz="1600"/>
          </a:p>
        </p:txBody>
      </p:sp>
      <p:pic>
        <p:nvPicPr>
          <p:cNvPr id="75" name="Google Shape;7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05463" y="2534450"/>
            <a:ext cx="731520" cy="731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27713" y="2534450"/>
            <a:ext cx="731520" cy="73152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5"/>
          <p:cNvSpPr txBox="1"/>
          <p:nvPr>
            <p:ph idx="2" type="body"/>
          </p:nvPr>
        </p:nvSpPr>
        <p:spPr>
          <a:xfrm>
            <a:off x="4832375" y="1017725"/>
            <a:ext cx="3999900" cy="151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Interpreter</a:t>
            </a:r>
            <a:r>
              <a:rPr lang="en"/>
              <a:t> design guided by formative user study.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Goal was to find out </a:t>
            </a:r>
            <a:r>
              <a:rPr b="1" lang="en"/>
              <a:t>how</a:t>
            </a:r>
            <a:r>
              <a:rPr lang="en"/>
              <a:t> users expected </a:t>
            </a:r>
            <a:r>
              <a:rPr lang="en"/>
              <a:t>to use the interface: voice control activation, commands, etc.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Personas constructed from informal interviews.</a:t>
            </a:r>
            <a:endParaRPr/>
          </a:p>
        </p:txBody>
      </p:sp>
      <p:sp>
        <p:nvSpPr>
          <p:cNvPr id="78" name="Google Shape;78;p15"/>
          <p:cNvSpPr txBox="1"/>
          <p:nvPr>
            <p:ph idx="1" type="body"/>
          </p:nvPr>
        </p:nvSpPr>
        <p:spPr>
          <a:xfrm>
            <a:off x="4832375" y="3265975"/>
            <a:ext cx="1877700" cy="13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Steve</a:t>
            </a:r>
            <a:endParaRPr/>
          </a:p>
          <a:p>
            <a:pPr indent="0" lvl="0" marL="0" rtl="0" algn="ctr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1200"/>
              <a:t>- unfamiliar with ‘retro’ style games</a:t>
            </a:r>
            <a:endParaRPr sz="1200"/>
          </a:p>
          <a:p>
            <a:pPr indent="0" lvl="0" marL="0" rtl="0" algn="ctr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1200"/>
              <a:t>- used to voice control in devices like phones</a:t>
            </a:r>
            <a:endParaRPr sz="1200"/>
          </a:p>
        </p:txBody>
      </p:sp>
      <p:sp>
        <p:nvSpPr>
          <p:cNvPr id="79" name="Google Shape;79;p15"/>
          <p:cNvSpPr txBox="1"/>
          <p:nvPr>
            <p:ph idx="2" type="body"/>
          </p:nvPr>
        </p:nvSpPr>
        <p:spPr>
          <a:xfrm>
            <a:off x="6954625" y="3265975"/>
            <a:ext cx="1877700" cy="13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John</a:t>
            </a:r>
            <a:endParaRPr/>
          </a:p>
          <a:p>
            <a:pPr indent="0" lvl="0" marL="0" rtl="0" algn="ctr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1200"/>
              <a:t>- lots of game experience, knows Rogue </a:t>
            </a:r>
            <a:endParaRPr sz="1200"/>
          </a:p>
          <a:p>
            <a:pPr indent="0" lvl="0" marL="0" rtl="0" algn="ctr">
              <a:lnSpc>
                <a:spcPct val="10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1200"/>
              <a:t>- new to NUI interactions, not used to devices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Design Features</a:t>
            </a:r>
            <a:endParaRPr/>
          </a:p>
        </p:txBody>
      </p:sp>
      <p:sp>
        <p:nvSpPr>
          <p:cNvPr id="85" name="Google Shape;85;p16"/>
          <p:cNvSpPr txBox="1"/>
          <p:nvPr>
            <p:ph idx="2" type="body"/>
          </p:nvPr>
        </p:nvSpPr>
        <p:spPr>
          <a:xfrm>
            <a:off x="4832400" y="1618425"/>
            <a:ext cx="3999900" cy="295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Other supported features:</a:t>
            </a:r>
            <a:endParaRPr sz="1600"/>
          </a:p>
          <a:p>
            <a:pPr indent="-330200" lvl="0" marL="685800" rtl="0" algn="l">
              <a:spcBef>
                <a:spcPts val="1200"/>
              </a:spcBef>
              <a:spcAft>
                <a:spcPts val="0"/>
              </a:spcAft>
              <a:buSzPts val="1600"/>
              <a:buChar char="●"/>
            </a:pPr>
            <a:r>
              <a:rPr b="1" lang="en" sz="1600"/>
              <a:t>K</a:t>
            </a:r>
            <a:r>
              <a:rPr b="1" lang="en" sz="1600"/>
              <a:t>eyboard controls</a:t>
            </a:r>
            <a:r>
              <a:rPr lang="en" sz="1600"/>
              <a:t>, for users who prefer traditional interaction (and for bug testing).</a:t>
            </a:r>
            <a:endParaRPr sz="1600"/>
          </a:p>
          <a:p>
            <a:pPr indent="-330200" lvl="0" marL="685800" rtl="0" algn="l">
              <a:spcBef>
                <a:spcPts val="1200"/>
              </a:spcBef>
              <a:spcAft>
                <a:spcPts val="1200"/>
              </a:spcAft>
              <a:buSzPts val="1600"/>
              <a:buChar char="●"/>
            </a:pPr>
            <a:r>
              <a:rPr b="1" lang="en" sz="1600"/>
              <a:t>Voice-button activation</a:t>
            </a:r>
            <a:r>
              <a:rPr lang="en" sz="1600"/>
              <a:t>, for use in scenarios with background noise (in development).</a:t>
            </a:r>
            <a:endParaRPr sz="1600"/>
          </a:p>
        </p:txBody>
      </p:sp>
      <p:sp>
        <p:nvSpPr>
          <p:cNvPr id="86" name="Google Shape;86;p1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Speech features supported (so far):</a:t>
            </a:r>
            <a:endParaRPr sz="1600"/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SzPts val="1600"/>
              <a:buChar char="➔"/>
            </a:pPr>
            <a:r>
              <a:rPr b="1" lang="en" sz="1600"/>
              <a:t>Movement commands</a:t>
            </a:r>
            <a:r>
              <a:rPr lang="en" sz="1600"/>
              <a:t> (ex. “up”, “left”):</a:t>
            </a:r>
            <a:br>
              <a:rPr lang="en" sz="1600"/>
            </a:br>
            <a:r>
              <a:rPr lang="en" sz="1600"/>
              <a:t>For navigating the game’s level in the core loop.</a:t>
            </a:r>
            <a:endParaRPr sz="1600"/>
          </a:p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➔"/>
            </a:pPr>
            <a:r>
              <a:rPr b="1" lang="en" sz="1600"/>
              <a:t>Entity interaction</a:t>
            </a:r>
            <a:r>
              <a:rPr lang="en" sz="1600"/>
              <a:t> (ex. “attack”):</a:t>
            </a:r>
            <a:br>
              <a:rPr lang="en" sz="1600"/>
            </a:br>
            <a:r>
              <a:rPr lang="en" sz="1600"/>
              <a:t>For interacting with game entities and making progress.</a:t>
            </a:r>
            <a:endParaRPr sz="1600"/>
          </a:p>
          <a:p>
            <a:pPr indent="-330200" lvl="0" marL="457200" rtl="0" algn="l">
              <a:spcBef>
                <a:spcPts val="1000"/>
              </a:spcBef>
              <a:spcAft>
                <a:spcPts val="0"/>
              </a:spcAft>
              <a:buSzPts val="1600"/>
              <a:buChar char="➔"/>
            </a:pPr>
            <a:r>
              <a:rPr b="1" lang="en" sz="1600"/>
              <a:t>Item</a:t>
            </a:r>
            <a:r>
              <a:rPr b="1" lang="en" sz="1600"/>
              <a:t> </a:t>
            </a:r>
            <a:r>
              <a:rPr b="1" lang="en" sz="1600"/>
              <a:t>interaction</a:t>
            </a:r>
            <a:r>
              <a:rPr lang="en" sz="1600"/>
              <a:t> (ex. “pick up”):</a:t>
            </a:r>
            <a:br>
              <a:rPr lang="en" sz="1600"/>
            </a:br>
            <a:r>
              <a:rPr lang="en" sz="1600"/>
              <a:t>For interacting with game items such as potions, keys, and inventory.</a:t>
            </a:r>
            <a:endParaRPr sz="1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Development Process</a:t>
            </a:r>
            <a:endParaRPr/>
          </a:p>
        </p:txBody>
      </p:sp>
      <p:sp>
        <p:nvSpPr>
          <p:cNvPr id="92" name="Google Shape;92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Team has access to shared Github repository and Discord server.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Updates developed and tested on local PCs before being pushed with comments.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Feature ideation, implementation, and bug tracking discussed in Discord server.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Major development changes saved in branch and discussed before being committed.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600"/>
          </a:p>
        </p:txBody>
      </p:sp>
      <p:sp>
        <p:nvSpPr>
          <p:cNvPr id="93" name="Google Shape;93;p17"/>
          <p:cNvSpPr txBox="1"/>
          <p:nvPr>
            <p:ph idx="2" type="body"/>
          </p:nvPr>
        </p:nvSpPr>
        <p:spPr>
          <a:xfrm>
            <a:off x="4832400" y="1152450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Development Timeline</a:t>
            </a:r>
            <a:endParaRPr b="1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Voice recognizer and game engine implemented</a:t>
            </a:r>
            <a:endParaRPr/>
          </a:p>
          <a:p>
            <a:pPr indent="-317500" lvl="0" marL="457200" rtl="0" algn="l">
              <a:spcBef>
                <a:spcPts val="50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Interviews designed, conducted, and reviewed</a:t>
            </a:r>
            <a:endParaRPr/>
          </a:p>
          <a:p>
            <a:pPr indent="-317500" lvl="0" marL="457200" rtl="0" algn="l">
              <a:spcBef>
                <a:spcPts val="50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Character movement and voice interpreter implemented</a:t>
            </a:r>
            <a:endParaRPr/>
          </a:p>
          <a:p>
            <a:pPr indent="-317500" lvl="0" marL="457200" rtl="0" algn="l">
              <a:spcBef>
                <a:spcPts val="50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Major bug squashed, allowing always-on voice recognition</a:t>
            </a:r>
            <a:endParaRPr/>
          </a:p>
          <a:p>
            <a:pPr indent="-317500" lvl="0" marL="457200" rtl="0" algn="l">
              <a:spcBef>
                <a:spcPts val="50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Features added such as object interaction, enemy programming, and GUI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Development Framework</a:t>
            </a:r>
            <a:endParaRPr/>
          </a:p>
        </p:txBody>
      </p:sp>
      <p:sp>
        <p:nvSpPr>
          <p:cNvPr id="99" name="Google Shape;99;p18"/>
          <p:cNvSpPr txBox="1"/>
          <p:nvPr>
            <p:ph idx="2" type="body"/>
          </p:nvPr>
        </p:nvSpPr>
        <p:spPr>
          <a:xfrm>
            <a:off x="4832400" y="3547250"/>
            <a:ext cx="3999900" cy="102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1200"/>
              </a:spcAft>
              <a:buNone/>
            </a:pPr>
            <a:r>
              <a:rPr i="1" lang="en"/>
              <a:t>System Diagram</a:t>
            </a:r>
            <a:br>
              <a:rPr i="1" lang="en"/>
            </a:br>
            <a:r>
              <a:rPr i="1" lang="en"/>
              <a:t>(with NUI loop)</a:t>
            </a:r>
            <a:endParaRPr i="1"/>
          </a:p>
        </p:txBody>
      </p:sp>
      <p:pic>
        <p:nvPicPr>
          <p:cNvPr id="100" name="Google Shape;100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0312" y="1017725"/>
            <a:ext cx="4524076" cy="2529525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Third-Party materials:</a:t>
            </a:r>
            <a:endParaRPr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b="1" lang="en"/>
              <a:t>PyGame-ce</a:t>
            </a:r>
            <a:r>
              <a:rPr lang="en"/>
              <a:t> - Python-friendly game engine that displays level design and game objects</a:t>
            </a:r>
            <a:br>
              <a:rPr lang="en"/>
            </a:br>
            <a:r>
              <a:rPr lang="en"/>
              <a:t>[</a:t>
            </a:r>
            <a:r>
              <a:rPr lang="en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https://pyga.me/</a:t>
            </a:r>
            <a:r>
              <a:rPr lang="en"/>
              <a:t>]</a:t>
            </a:r>
            <a:endParaRPr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b="1" lang="en"/>
              <a:t>Google Voice Recognition</a:t>
            </a:r>
            <a:r>
              <a:rPr lang="en"/>
              <a:t> - third-party API that takes speech input and returns text</a:t>
            </a:r>
            <a:br>
              <a:rPr lang="en"/>
            </a:br>
            <a:r>
              <a:rPr lang="en"/>
              <a:t>[</a:t>
            </a:r>
            <a:r>
              <a:rPr lang="en" u="sng">
                <a:solidFill>
                  <a:schemeClr val="hlink"/>
                </a:solidFill>
                <a:hlinkClick r:id="rId5"/>
              </a:rPr>
              <a:t>https://cloud.google.com/speech-to-text</a:t>
            </a:r>
            <a:r>
              <a:rPr lang="en"/>
              <a:t>]</a:t>
            </a:r>
            <a:endParaRPr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b="1" lang="en"/>
              <a:t>SpeechRecognition</a:t>
            </a:r>
            <a:r>
              <a:rPr lang="en"/>
              <a:t> - implements Google’s Voice Recognition API into Python</a:t>
            </a:r>
            <a:br>
              <a:rPr lang="en"/>
            </a:br>
            <a:r>
              <a:rPr lang="en"/>
              <a:t>[</a:t>
            </a:r>
            <a:r>
              <a:rPr lang="en" sz="1300" u="sng">
                <a:solidFill>
                  <a:schemeClr val="accent5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https://pypi.org/project/SpeechRecognition/</a:t>
            </a:r>
            <a:r>
              <a:rPr lang="en"/>
              <a:t>]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